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8229600" cx="14630400"/>
  <p:notesSz cx="8229600" cy="14630400"/>
  <p:embeddedFontLst>
    <p:embeddedFont>
      <p:font typeface="Inter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Inter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Inter-italic.fntdata"/><Relationship Id="rId6" Type="http://schemas.openxmlformats.org/officeDocument/2006/relationships/slide" Target="slides/slide2.xml"/><Relationship Id="rId18" Type="http://schemas.openxmlformats.org/officeDocument/2006/relationships/font" Target="fonts/Inter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du.delightex.com/YZD-EFM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du.delightex.com/YZD-EFM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du.delightex.com/YZD-EFM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 </a:t>
            </a:r>
            <a:r>
              <a:rPr lang="en-US" u="sng">
                <a:solidFill>
                  <a:schemeClr val="hlink"/>
                </a:solidFill>
                <a:hlinkClick r:id="rId2"/>
              </a:rPr>
              <a:t>https://edu.delightex.com/YZD-EFM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806a6d0bbf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806a6d0bbf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3806a6d0bbf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834afc529f_3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834afc529f_3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3834afc529f_3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 </a:t>
            </a:r>
            <a:r>
              <a:rPr lang="en-US" u="sng">
                <a:solidFill>
                  <a:schemeClr val="hlink"/>
                </a:solidFill>
                <a:hlinkClick r:id="rId2"/>
              </a:rPr>
              <a:t>https://edu.delightex.com/YZD-EFM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Understand the components and structure of a completed space base.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Design and create your unique base using domes, tubes, and airlocks.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Add characters and animate their movements within your lunar base design.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t/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t/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r>
              <a:rPr lang="en-US" u="sng">
                <a:solidFill>
                  <a:schemeClr val="hlink"/>
                </a:solidFill>
                <a:hlinkClick r:id="rId2"/>
              </a:rPr>
              <a:t>https://edu.delightex.com/YZD-EFM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89d90271b3_0_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89d90271b3_0_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g389d90271b3_0_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89d90271b3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89d90271b3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389d90271b3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89d90271b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89d90271b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389d90271b3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89d90271b3_0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89d90271b3_0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389d90271b3_0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89d90271b3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89d90271b3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389d90271b3_0_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54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2DD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2DD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2DD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54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hyperlink" Target="https://edu.delightex.com/YZD-EF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54DA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793790" y="1846659"/>
            <a:ext cx="13042821" cy="28353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28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900"/>
              <a:buFont typeface="Inter"/>
              <a:buNone/>
            </a:pPr>
            <a:r>
              <a:rPr b="1" lang="en-US" sz="8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Lunar</a:t>
            </a:r>
            <a:r>
              <a:rPr b="1" i="0" lang="en-US" sz="8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Base</a:t>
            </a:r>
            <a:endParaRPr b="1" i="0" sz="89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ctr">
              <a:lnSpc>
                <a:spcPct val="12528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900"/>
              <a:buFont typeface="Inter"/>
              <a:buNone/>
            </a:pPr>
            <a:r>
              <a:rPr b="1" lang="en-US" sz="3550">
                <a:solidFill>
                  <a:srgbClr val="D2DDF8"/>
                </a:solidFill>
                <a:latin typeface="Inter"/>
                <a:ea typeface="Inter"/>
                <a:cs typeface="Inter"/>
                <a:sym typeface="Inter"/>
              </a:rPr>
              <a:t>Lesson 5: Coding Your Base</a:t>
            </a:r>
            <a:r>
              <a:rPr b="1" i="0" lang="en-US" sz="8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0" i="0" sz="8900" u="none" cap="none" strike="noStrike"/>
          </a:p>
        </p:txBody>
      </p:sp>
      <p:sp>
        <p:nvSpPr>
          <p:cNvPr id="59" name="Google Shape;59;p13"/>
          <p:cNvSpPr/>
          <p:nvPr/>
        </p:nvSpPr>
        <p:spPr>
          <a:xfrm>
            <a:off x="3547110" y="5022175"/>
            <a:ext cx="7536180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D2DDF8"/>
              </a:buClr>
              <a:buSzPts val="3550"/>
              <a:buFont typeface="Inter"/>
              <a:buNone/>
            </a:pPr>
            <a:r>
              <a:t/>
            </a:r>
            <a:endParaRPr b="0" i="0" sz="3550" u="none" cap="none" strike="noStrike"/>
          </a:p>
        </p:txBody>
      </p:sp>
      <p:sp>
        <p:nvSpPr>
          <p:cNvPr id="60" name="Google Shape;60;p13"/>
          <p:cNvSpPr/>
          <p:nvPr/>
        </p:nvSpPr>
        <p:spPr>
          <a:xfrm>
            <a:off x="793790" y="5929313"/>
            <a:ext cx="13042821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/>
        </p:nvSpPr>
        <p:spPr>
          <a:xfrm>
            <a:off x="383075" y="457200"/>
            <a:ext cx="4637100" cy="54519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</a:rPr>
              <a:t>Mild Challenge: Your First Steps on</a:t>
            </a:r>
            <a:r>
              <a:rPr b="1" lang="en-US" sz="2600">
                <a:solidFill>
                  <a:schemeClr val="dk1"/>
                </a:solidFill>
              </a:rPr>
              <a:t> the Moon</a:t>
            </a:r>
            <a:endParaRPr b="1" sz="26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en-US" sz="2400">
                <a:solidFill>
                  <a:schemeClr val="dk1"/>
                </a:solidFill>
              </a:rPr>
              <a:t>Mission:</a:t>
            </a:r>
            <a:r>
              <a:rPr lang="en-US" sz="2400">
                <a:solidFill>
                  <a:schemeClr val="dk1"/>
                </a:solidFill>
              </a:rPr>
              <a:t> Build a safe and functional home for one astronaut.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en-US" sz="2400">
                <a:solidFill>
                  <a:schemeClr val="dk1"/>
                </a:solidFill>
              </a:rPr>
              <a:t>What You Need:</a:t>
            </a:r>
            <a:endParaRPr b="1" sz="2400">
              <a:solidFill>
                <a:schemeClr val="dk1"/>
              </a:solidFill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1 main habitat dome</a:t>
            </a:r>
            <a:endParaRPr sz="2400">
              <a:solidFill>
                <a:schemeClr val="dk1"/>
              </a:solidFill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1 airlock door</a:t>
            </a:r>
            <a:endParaRPr sz="2400">
              <a:solidFill>
                <a:schemeClr val="dk1"/>
              </a:solidFill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1 character  + animation 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en-US" sz="2400">
                <a:solidFill>
                  <a:schemeClr val="dk1"/>
                </a:solidFill>
              </a:rPr>
              <a:t>Success Looks Like:</a:t>
            </a:r>
            <a:r>
              <a:rPr lang="en-US" sz="2400">
                <a:solidFill>
                  <a:schemeClr val="dk1"/>
                </a:solidFill>
              </a:rPr>
              <a:t> A secure living area with a clear entrance.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29" name="Google Shape;129;p22"/>
          <p:cNvSpPr txBox="1"/>
          <p:nvPr/>
        </p:nvSpPr>
        <p:spPr>
          <a:xfrm>
            <a:off x="5334000" y="381000"/>
            <a:ext cx="4583100" cy="6463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Hot </a:t>
            </a:r>
            <a:r>
              <a:rPr b="1" lang="en-US" sz="2500">
                <a:solidFill>
                  <a:schemeClr val="dk1"/>
                </a:solidFill>
              </a:rPr>
              <a:t>Challenge: Expanding Your Lunar Outpost</a:t>
            </a:r>
            <a:endParaRPr b="1" sz="25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Mission:</a:t>
            </a:r>
            <a:r>
              <a:rPr lang="en-US" sz="2300">
                <a:solidFill>
                  <a:schemeClr val="dk1"/>
                </a:solidFill>
              </a:rPr>
              <a:t> Create a base with different areas for living and working.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What You Need:</a:t>
            </a:r>
            <a:endParaRPr b="1"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2 domes (e.g., living &amp; lab)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Tube connectors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2 airlock doors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2-3 characters placed around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Success Looks Like:</a:t>
            </a:r>
            <a:r>
              <a:rPr lang="en-US" sz="2300">
                <a:solidFill>
                  <a:schemeClr val="dk1"/>
                </a:solidFill>
              </a:rPr>
              <a:t> Connected areas, multiple entry points, and characters doing different tasks.</a:t>
            </a:r>
            <a:endParaRPr sz="2300">
              <a:solidFill>
                <a:schemeClr val="dk1"/>
              </a:solidFill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10210800" y="381000"/>
            <a:ext cx="4252200" cy="6507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Spicy Challenge</a:t>
            </a:r>
            <a:endParaRPr b="1" sz="1700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Mission:</a:t>
            </a:r>
            <a:r>
              <a:rPr lang="en-US" sz="1700">
                <a:solidFill>
                  <a:schemeClr val="dk1"/>
                </a:solidFill>
              </a:rPr>
              <a:t> Design a large, advanced lunar city with many specialized areas.</a:t>
            </a:r>
            <a:endParaRPr sz="1700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What you need to build:</a:t>
            </a:r>
            <a:endParaRPr b="1"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At least three domes, each with a different color and function.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A detailed network of tubes connecting the domes.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Many airlocks placed in smart locations.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Multiple characters with unique jobs.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US" sz="1700">
                <a:solidFill>
                  <a:schemeClr val="dk1"/>
                </a:solidFill>
              </a:rPr>
              <a:t>Bonus:</a:t>
            </a:r>
            <a:r>
              <a:rPr lang="en-US" sz="1700">
                <a:solidFill>
                  <a:schemeClr val="dk1"/>
                </a:solidFill>
              </a:rPr>
              <a:t> Characters that follow custom patrol routes.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Goal:</a:t>
            </a:r>
            <a:r>
              <a:rPr lang="en-US" sz="1700">
                <a:solidFill>
                  <a:schemeClr val="dk1"/>
                </a:solidFill>
              </a:rPr>
              <a:t> Create an advanced, interactive, and professional-looking lunar city.</a:t>
            </a:r>
            <a:endParaRPr sz="17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t/>
            </a:r>
            <a:endParaRPr b="1"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/>
        </p:nvSpPr>
        <p:spPr>
          <a:xfrm>
            <a:off x="247875" y="247875"/>
            <a:ext cx="143826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</a:rPr>
              <a:t>WHAT WE'VE ACHIEVED TODAY: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🤖 </a:t>
            </a:r>
            <a:r>
              <a:rPr b="1" lang="en-US" sz="3000">
                <a:solidFill>
                  <a:schemeClr val="dk1"/>
                </a:solidFill>
              </a:rPr>
              <a:t>Programmed</a:t>
            </a:r>
            <a:r>
              <a:rPr lang="en-US" sz="3000">
                <a:solidFill>
                  <a:schemeClr val="dk1"/>
                </a:solidFill>
              </a:rPr>
              <a:t> interactive systems that respond to user input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⚖️ </a:t>
            </a:r>
            <a:r>
              <a:rPr b="1" lang="en-US" sz="3000">
                <a:solidFill>
                  <a:schemeClr val="dk1"/>
                </a:solidFill>
              </a:rPr>
              <a:t>Simulated</a:t>
            </a:r>
            <a:r>
              <a:rPr lang="en-US" sz="3000">
                <a:solidFill>
                  <a:schemeClr val="dk1"/>
                </a:solidFill>
              </a:rPr>
              <a:t> realistic space physics and gravity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🚪 </a:t>
            </a:r>
            <a:r>
              <a:rPr b="1" lang="en-US" sz="3000">
                <a:solidFill>
                  <a:schemeClr val="dk1"/>
                </a:solidFill>
              </a:rPr>
              <a:t>Created</a:t>
            </a:r>
            <a:r>
              <a:rPr lang="en-US" sz="3000">
                <a:solidFill>
                  <a:schemeClr val="dk1"/>
                </a:solidFill>
              </a:rPr>
              <a:t> working airlock systems like real space stations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3200"/>
          </a:p>
        </p:txBody>
      </p:sp>
      <p:sp>
        <p:nvSpPr>
          <p:cNvPr id="137" name="Google Shape;137;p23"/>
          <p:cNvSpPr txBox="1"/>
          <p:nvPr/>
        </p:nvSpPr>
        <p:spPr>
          <a:xfrm>
            <a:off x="0" y="4876800"/>
            <a:ext cx="14382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</a:rPr>
              <a:t>KEY LEARNING:</a:t>
            </a:r>
            <a:r>
              <a:rPr lang="en-US" sz="3000">
                <a:solidFill>
                  <a:schemeClr val="dk1"/>
                </a:solidFill>
              </a:rPr>
              <a:t> Your bases now work like real space systems! You've learned how cause-and-effect programming makes technology respond to human actions.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3000">
                <a:solidFill>
                  <a:schemeClr val="dk1"/>
                </a:solidFill>
              </a:rPr>
              <a:t>You're thinking like real space engineers!</a:t>
            </a:r>
            <a:endParaRPr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4" title="Phyisics_L5_-_Teacher_L5_-_SpaceBase_LoCo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603083" cy="7924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4" title="Events_L5_-_Teacher_L5_-_SpaceBase_LoCod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7883" y="152400"/>
            <a:ext cx="5603083" cy="79248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4" title="Parallel_L5_-_Teacher_L5_-_SpaceBase_LoCode.png"/>
          <p:cNvPicPr preferRelativeResize="0"/>
          <p:nvPr/>
        </p:nvPicPr>
        <p:blipFill rotWithShape="1">
          <a:blip r:embed="rId5">
            <a:alphaModFix/>
          </a:blip>
          <a:srcRect b="39375" l="0" r="0" t="0"/>
          <a:stretch/>
        </p:blipFill>
        <p:spPr>
          <a:xfrm>
            <a:off x="9989275" y="152400"/>
            <a:ext cx="4641126" cy="3979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793800" y="426850"/>
            <a:ext cx="13042800" cy="15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75234" rtl="0" algn="l"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5600">
                <a:solidFill>
                  <a:schemeClr val="dk1"/>
                </a:solidFill>
              </a:rPr>
              <a:t>Lesson Objectives</a:t>
            </a:r>
            <a:endParaRPr b="0" i="0" sz="6950" u="none" cap="none" strike="noStrike"/>
          </a:p>
        </p:txBody>
      </p:sp>
      <p:sp>
        <p:nvSpPr>
          <p:cNvPr id="67" name="Google Shape;67;p14"/>
          <p:cNvSpPr txBox="1"/>
          <p:nvPr/>
        </p:nvSpPr>
        <p:spPr>
          <a:xfrm>
            <a:off x="609600" y="1633425"/>
            <a:ext cx="135027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75234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b="1" sz="4200">
              <a:solidFill>
                <a:schemeClr val="dk1"/>
              </a:solidFill>
            </a:endParaRPr>
          </a:p>
          <a:p>
            <a:pPr indent="-4635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 sz="3700">
                <a:solidFill>
                  <a:schemeClr val="dk1"/>
                </a:solidFill>
              </a:rPr>
              <a:t>Code at least one element to move on a path</a:t>
            </a:r>
            <a:endParaRPr sz="3700">
              <a:solidFill>
                <a:schemeClr val="dk1"/>
              </a:solidFill>
            </a:endParaRPr>
          </a:p>
          <a:p>
            <a:pPr indent="-463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 sz="3700">
                <a:solidFill>
                  <a:schemeClr val="dk1"/>
                </a:solidFill>
              </a:rPr>
              <a:t>Program buttons to control doors using "when clicked" events</a:t>
            </a:r>
            <a:endParaRPr sz="3700">
              <a:solidFill>
                <a:schemeClr val="dk1"/>
              </a:solidFill>
            </a:endParaRPr>
          </a:p>
          <a:p>
            <a:pPr indent="-463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Char char="●"/>
            </a:pPr>
            <a:r>
              <a:rPr lang="en-US" sz="3700">
                <a:solidFill>
                  <a:schemeClr val="dk1"/>
                </a:solidFill>
              </a:rPr>
              <a:t>Make objects behave differently in low-gravity environments</a:t>
            </a:r>
            <a:endParaRPr sz="3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3700">
              <a:solidFill>
                <a:schemeClr val="dk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76200" y="6858000"/>
            <a:ext cx="14529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2600">
                <a:solidFill>
                  <a:schemeClr val="dk1"/>
                </a:solidFill>
              </a:rPr>
              <a:t>Key Skills:</a:t>
            </a:r>
            <a:r>
              <a:rPr lang="en-US" sz="2600">
                <a:solidFill>
                  <a:schemeClr val="dk1"/>
                </a:solidFill>
              </a:rPr>
              <a:t> Event programming, physics simulation, cause and effect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/>
        </p:nvSpPr>
        <p:spPr>
          <a:xfrm>
            <a:off x="0" y="0"/>
            <a:ext cx="9835200" cy="20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Watch this interactive base in action:</a:t>
            </a:r>
            <a:r>
              <a:rPr lang="en-US" sz="3200">
                <a:solidFill>
                  <a:schemeClr val="dk1"/>
                </a:solidFill>
              </a:rPr>
              <a:t> </a:t>
            </a:r>
            <a:endParaRPr i="1" sz="3200">
              <a:solidFill>
                <a:schemeClr val="dk1"/>
              </a:solidFill>
            </a:endParaRPr>
          </a:p>
          <a:p>
            <a:pPr indent="-431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t/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3400"/>
          </a:p>
        </p:txBody>
      </p:sp>
      <p:sp>
        <p:nvSpPr>
          <p:cNvPr id="75" name="Google Shape;75;p15"/>
          <p:cNvSpPr txBox="1"/>
          <p:nvPr/>
        </p:nvSpPr>
        <p:spPr>
          <a:xfrm>
            <a:off x="0" y="6477000"/>
            <a:ext cx="145704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3200">
              <a:solidFill>
                <a:schemeClr val="dk1"/>
              </a:solidFill>
            </a:endParaRPr>
          </a:p>
        </p:txBody>
      </p:sp>
      <p:pic>
        <p:nvPicPr>
          <p:cNvPr id="76" name="Google Shape;76;p15" title="Screenshot 2025-09-19 at 13.20.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2471" y="1147650"/>
            <a:ext cx="12002501" cy="59360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152400" y="74676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https://edu.delightex.com/YZD-EFM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/>
          <p:nvPr/>
        </p:nvSpPr>
        <p:spPr>
          <a:xfrm>
            <a:off x="575551" y="223600"/>
            <a:ext cx="111906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Inter"/>
              <a:buNone/>
            </a:pPr>
            <a:r>
              <a:rPr b="1" lang="en-US" sz="3200">
                <a:latin typeface="Inter"/>
                <a:ea typeface="Inter"/>
                <a:cs typeface="Inter"/>
                <a:sym typeface="Inter"/>
              </a:rPr>
              <a:t>Using Paths Example </a:t>
            </a:r>
            <a:endParaRPr b="0" i="0" sz="3200" u="none" cap="none" strike="noStrike"/>
          </a:p>
        </p:txBody>
      </p:sp>
      <p:pic>
        <p:nvPicPr>
          <p:cNvPr id="84" name="Google Shape;84;p16" title="Screenshot 2025-10-08 at 20.17.2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7012" y="1615015"/>
            <a:ext cx="6784274" cy="415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 title="Parallel_L5_-_Teacher_L5_-_SpaceBase_LoCode.png"/>
          <p:cNvPicPr preferRelativeResize="0"/>
          <p:nvPr/>
        </p:nvPicPr>
        <p:blipFill rotWithShape="1">
          <a:blip r:embed="rId4">
            <a:alphaModFix/>
          </a:blip>
          <a:srcRect b="40123" l="0" r="12326" t="0"/>
          <a:stretch/>
        </p:blipFill>
        <p:spPr>
          <a:xfrm>
            <a:off x="204247" y="863357"/>
            <a:ext cx="7130524" cy="688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 title="Screenshot 2025-10-08 at 20.16.4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250" y="1314225"/>
            <a:ext cx="5601549" cy="630302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/>
          <p:nvPr/>
        </p:nvSpPr>
        <p:spPr>
          <a:xfrm>
            <a:off x="575551" y="223600"/>
            <a:ext cx="111906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Inter"/>
              <a:buNone/>
            </a:pPr>
            <a:r>
              <a:rPr b="1" lang="en-US" sz="3200">
                <a:latin typeface="Inter"/>
                <a:ea typeface="Inter"/>
                <a:cs typeface="Inter"/>
                <a:sym typeface="Inter"/>
              </a:rPr>
              <a:t>Using Paths Example </a:t>
            </a:r>
            <a:endParaRPr b="0" i="0" sz="3200" u="none" cap="none" strike="noStrike"/>
          </a:p>
        </p:txBody>
      </p:sp>
      <p:pic>
        <p:nvPicPr>
          <p:cNvPr id="93" name="Google Shape;93;p17" title="Parallel_L5_-_Teacher_L5_-_SpaceBase_LoCode.png"/>
          <p:cNvPicPr preferRelativeResize="0"/>
          <p:nvPr/>
        </p:nvPicPr>
        <p:blipFill rotWithShape="1">
          <a:blip r:embed="rId4">
            <a:alphaModFix/>
          </a:blip>
          <a:srcRect b="40123" l="0" r="0" t="0"/>
          <a:stretch/>
        </p:blipFill>
        <p:spPr>
          <a:xfrm>
            <a:off x="6287350" y="1402575"/>
            <a:ext cx="7338276" cy="621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8" title="Screenshot 2025-10-08 at 20.28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912332" cy="792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 title="Phyisics_L5_-_Teacher_L5_-_SpaceBase_LoCode.png"/>
          <p:cNvPicPr preferRelativeResize="0"/>
          <p:nvPr/>
        </p:nvPicPr>
        <p:blipFill rotWithShape="1">
          <a:blip r:embed="rId4">
            <a:alphaModFix/>
          </a:blip>
          <a:srcRect b="35786" l="0" r="0" t="0"/>
          <a:stretch/>
        </p:blipFill>
        <p:spPr>
          <a:xfrm>
            <a:off x="6237925" y="355800"/>
            <a:ext cx="7670299" cy="696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 title="Screenshot 2025-10-08 at 20.29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575" y="500375"/>
            <a:ext cx="5450049" cy="5798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 title="Phyisics_L5_-_Teacher_L5_-_SpaceBase_LoCode.png"/>
          <p:cNvPicPr preferRelativeResize="0"/>
          <p:nvPr/>
        </p:nvPicPr>
        <p:blipFill rotWithShape="1">
          <a:blip r:embed="rId4">
            <a:alphaModFix/>
          </a:blip>
          <a:srcRect b="35786" l="0" r="0" t="0"/>
          <a:stretch/>
        </p:blipFill>
        <p:spPr>
          <a:xfrm>
            <a:off x="6237925" y="355800"/>
            <a:ext cx="7670299" cy="696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/>
          <p:nvPr/>
        </p:nvSpPr>
        <p:spPr>
          <a:xfrm>
            <a:off x="575551" y="223600"/>
            <a:ext cx="11190600" cy="5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Inter"/>
              <a:buNone/>
            </a:pPr>
            <a:r>
              <a:rPr b="1" lang="en-US" sz="3200">
                <a:latin typeface="Inter"/>
                <a:ea typeface="Inter"/>
                <a:cs typeface="Inter"/>
                <a:sym typeface="Inter"/>
              </a:rPr>
              <a:t>Creating multiple events in a list</a:t>
            </a:r>
            <a:endParaRPr b="0" i="0" sz="3200" u="none" cap="none" strike="noStrike"/>
          </a:p>
        </p:txBody>
      </p:sp>
      <p:pic>
        <p:nvPicPr>
          <p:cNvPr id="114" name="Google Shape;114;p20" title="Events_L5_-_Teacher_L5_-_SpaceBase_LoCode.png"/>
          <p:cNvPicPr preferRelativeResize="0"/>
          <p:nvPr/>
        </p:nvPicPr>
        <p:blipFill rotWithShape="1">
          <a:blip r:embed="rId3">
            <a:alphaModFix/>
          </a:blip>
          <a:srcRect b="42795" l="0" r="28371" t="0"/>
          <a:stretch/>
        </p:blipFill>
        <p:spPr>
          <a:xfrm>
            <a:off x="152400" y="901900"/>
            <a:ext cx="6043275" cy="682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 title="Screenshot 2025-10-08 at 20.54.5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5000" y="727400"/>
            <a:ext cx="7063684" cy="717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/>
          <p:nvPr/>
        </p:nvSpPr>
        <p:spPr>
          <a:xfrm>
            <a:off x="575548" y="8323302"/>
            <a:ext cx="13479304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If you answered YES to most, great job! You're ready for more fun!</a:t>
            </a:r>
            <a:endParaRPr b="0" i="0" sz="1250" u="none" cap="none" strike="noStrike"/>
          </a:p>
        </p:txBody>
      </p:sp>
      <p:sp>
        <p:nvSpPr>
          <p:cNvPr id="122" name="Google Shape;122;p21"/>
          <p:cNvSpPr txBox="1"/>
          <p:nvPr/>
        </p:nvSpPr>
        <p:spPr>
          <a:xfrm>
            <a:off x="0" y="0"/>
            <a:ext cx="14055000" cy="7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75234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3700">
                <a:solidFill>
                  <a:schemeClr val="dk1"/>
                </a:solidFill>
              </a:rPr>
              <a:t>Mini Plenary</a:t>
            </a:r>
            <a:endParaRPr b="1" sz="3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Test Your Interactive Systems:</a:t>
            </a:r>
            <a:endParaRPr b="1"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✓ Do your doors open and close when buttons are clicked?</a:t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✓ Can you make characters jump or move when clicked?</a:t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✓ Does the low gravity setting make objects behave differently?</a:t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✓ Are your interactive systems responding consistently?</a:t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</a:rPr>
              <a:t>✓ Do your doors close automatically after opening?</a:t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-US" sz="3200">
                <a:solidFill>
                  <a:schemeClr val="dk1"/>
                </a:solidFill>
              </a:rPr>
              <a:t>If your systems are working, you're ready for the challenge levels!</a:t>
            </a:r>
            <a:endParaRPr sz="3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